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1" r:id="rId3"/>
    <p:sldId id="273" r:id="rId4"/>
    <p:sldId id="272" r:id="rId5"/>
    <p:sldId id="276" r:id="rId6"/>
    <p:sldId id="274" r:id="rId7"/>
    <p:sldId id="275" r:id="rId8"/>
    <p:sldId id="277" r:id="rId9"/>
    <p:sldId id="278" r:id="rId10"/>
    <p:sldId id="279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86" autoAdjust="0"/>
  </p:normalViewPr>
  <p:slideViewPr>
    <p:cSldViewPr>
      <p:cViewPr varScale="1">
        <p:scale>
          <a:sx n="85" d="100"/>
          <a:sy n="85" d="100"/>
        </p:scale>
        <p:origin x="-5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4D29B-D393-4682-87EF-809A427F7B66}" type="datetimeFigureOut">
              <a:rPr lang="fr-FR" smtClean="0"/>
              <a:pPr/>
              <a:t>04/09/2011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D2FFE-9006-424C-A3FF-921CBDB646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2FFE-9006-424C-A3FF-921CBDB6466B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AEAB-18E2-48AF-9195-AD3BB7BB04CC}" type="datetimeFigureOut">
              <a:rPr lang="fr-FR" smtClean="0"/>
              <a:pPr/>
              <a:t>04/09/2011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97C4-2BBE-4204-AE53-6B0000983B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AEAB-18E2-48AF-9195-AD3BB7BB04CC}" type="datetimeFigureOut">
              <a:rPr lang="fr-FR" smtClean="0"/>
              <a:pPr/>
              <a:t>04/09/2011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97C4-2BBE-4204-AE53-6B0000983B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AEAB-18E2-48AF-9195-AD3BB7BB04CC}" type="datetimeFigureOut">
              <a:rPr lang="fr-FR" smtClean="0"/>
              <a:pPr/>
              <a:t>04/09/2011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97C4-2BBE-4204-AE53-6B0000983B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AEAB-18E2-48AF-9195-AD3BB7BB04CC}" type="datetimeFigureOut">
              <a:rPr lang="fr-FR" smtClean="0"/>
              <a:pPr/>
              <a:t>04/09/2011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97C4-2BBE-4204-AE53-6B0000983B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AEAB-18E2-48AF-9195-AD3BB7BB04CC}" type="datetimeFigureOut">
              <a:rPr lang="fr-FR" smtClean="0"/>
              <a:pPr/>
              <a:t>04/09/2011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97C4-2BBE-4204-AE53-6B0000983B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AEAB-18E2-48AF-9195-AD3BB7BB04CC}" type="datetimeFigureOut">
              <a:rPr lang="fr-FR" smtClean="0"/>
              <a:pPr/>
              <a:t>04/09/2011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97C4-2BBE-4204-AE53-6B0000983B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AEAB-18E2-48AF-9195-AD3BB7BB04CC}" type="datetimeFigureOut">
              <a:rPr lang="fr-FR" smtClean="0"/>
              <a:pPr/>
              <a:t>04/09/2011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97C4-2BBE-4204-AE53-6B0000983B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AEAB-18E2-48AF-9195-AD3BB7BB04CC}" type="datetimeFigureOut">
              <a:rPr lang="fr-FR" smtClean="0"/>
              <a:pPr/>
              <a:t>04/09/2011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97C4-2BBE-4204-AE53-6B0000983B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AEAB-18E2-48AF-9195-AD3BB7BB04CC}" type="datetimeFigureOut">
              <a:rPr lang="fr-FR" smtClean="0"/>
              <a:pPr/>
              <a:t>04/09/2011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97C4-2BBE-4204-AE53-6B0000983B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AEAB-18E2-48AF-9195-AD3BB7BB04CC}" type="datetimeFigureOut">
              <a:rPr lang="fr-FR" smtClean="0"/>
              <a:pPr/>
              <a:t>04/09/2011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97C4-2BBE-4204-AE53-6B0000983B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6AEAB-18E2-48AF-9195-AD3BB7BB04CC}" type="datetimeFigureOut">
              <a:rPr lang="fr-FR" smtClean="0"/>
              <a:pPr/>
              <a:t>04/09/2011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97C4-2BBE-4204-AE53-6B0000983B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6AEAB-18E2-48AF-9195-AD3BB7BB04CC}" type="datetimeFigureOut">
              <a:rPr lang="fr-FR" smtClean="0"/>
              <a:pPr/>
              <a:t>04/09/2011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B97C4-2BBE-4204-AE53-6B0000983B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6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Substance_active_(m%C3%A9dicament)" TargetMode="External"/><Relationship Id="rId7" Type="http://schemas.openxmlformats.org/officeDocument/2006/relationships/hyperlink" Target="http://fr.wikipedia.org/wiki/Anti-inflammatoire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fr.wikipedia.org/wiki/Antipyr%C3%A9tique" TargetMode="External"/><Relationship Id="rId5" Type="http://schemas.openxmlformats.org/officeDocument/2006/relationships/hyperlink" Target="http://fr.wikipedia.org/wiki/Analg%C3%A9sique" TargetMode="External"/><Relationship Id="rId4" Type="http://schemas.openxmlformats.org/officeDocument/2006/relationships/hyperlink" Target="http://fr.wikipedia.org/wiki/M%C3%A9dicament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39552" y="109081"/>
            <a:ext cx="7992888" cy="10156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000" b="1" dirty="0" smtClean="0"/>
              <a:t>Chapitre 1 : </a:t>
            </a:r>
          </a:p>
          <a:p>
            <a:pPr algn="ctr"/>
            <a:r>
              <a:rPr lang="fr-FR" sz="3000" b="1" dirty="0" smtClean="0"/>
              <a:t>Acides et bases en solution aqueuse</a:t>
            </a:r>
            <a:endParaRPr lang="fr-FR" sz="30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539552" y="2060848"/>
            <a:ext cx="4785734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2400" b="1" u="sng" dirty="0" smtClean="0">
                <a:solidFill>
                  <a:schemeClr val="bg1"/>
                </a:solidFill>
              </a:rPr>
              <a:t>II. Définition des acides et des bases</a:t>
            </a:r>
            <a:endParaRPr lang="fr-FR" sz="2400" b="1" u="sng" dirty="0">
              <a:solidFill>
                <a:schemeClr val="bg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39552" y="1340768"/>
            <a:ext cx="4604146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2400" b="1" u="sng" dirty="0" smtClean="0">
                <a:solidFill>
                  <a:schemeClr val="bg1"/>
                </a:solidFill>
              </a:rPr>
              <a:t>I. Les solutions acides ou basiques</a:t>
            </a:r>
            <a:endParaRPr lang="fr-FR" sz="2400" b="1" u="sng" dirty="0">
              <a:solidFill>
                <a:schemeClr val="bg1"/>
              </a:solidFill>
            </a:endParaRPr>
          </a:p>
        </p:txBody>
      </p:sp>
      <p:sp>
        <p:nvSpPr>
          <p:cNvPr id="20" name="AutoShape 1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067944" y="3140274"/>
            <a:ext cx="2736304" cy="360040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C2D69B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sz="1100" dirty="0" smtClean="0">
                <a:latin typeface="Calibri" pitchFamily="34" charset="0"/>
                <a:cs typeface="Arial" pitchFamily="34" charset="0"/>
              </a:rPr>
              <a:t>Exemple: compléter le tableau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043608" y="2708920"/>
            <a:ext cx="3375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</a:rPr>
              <a:t>1. Définition de </a:t>
            </a:r>
            <a:r>
              <a:rPr lang="fr-FR" sz="2400" b="1" dirty="0" err="1" smtClean="0">
                <a:solidFill>
                  <a:srgbClr val="C00000"/>
                </a:solidFill>
              </a:rPr>
              <a:t>Brönsted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43608" y="3068960"/>
            <a:ext cx="2855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</a:rPr>
              <a:t>2. Couple acide/base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3" name="AutoShape 1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292080" y="1340768"/>
            <a:ext cx="2736304" cy="360040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C2D69B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sz="1100" dirty="0" smtClean="0">
                <a:latin typeface="Calibri" pitchFamily="34" charset="0"/>
                <a:cs typeface="Arial" pitchFamily="34" charset="0"/>
              </a:rPr>
              <a:t>Exemples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043608" y="4335487"/>
            <a:ext cx="2997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</a:rPr>
              <a:t>1. Acide fort ou faible 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5" name="AutoShape 1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11960" y="4797152"/>
            <a:ext cx="1512168" cy="360040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C2D69B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sz="1100" dirty="0" smtClean="0">
                <a:latin typeface="Calibri" pitchFamily="34" charset="0"/>
                <a:cs typeface="Arial" pitchFamily="34" charset="0"/>
              </a:rPr>
              <a:t>Exemples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39552" y="3789040"/>
            <a:ext cx="5749074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2400" b="1" u="sng" dirty="0" smtClean="0">
                <a:solidFill>
                  <a:schemeClr val="bg1"/>
                </a:solidFill>
              </a:rPr>
              <a:t>III. </a:t>
            </a:r>
            <a:r>
              <a:rPr lang="fr-FR" sz="2400" b="1" u="sng" dirty="0" err="1" smtClean="0">
                <a:solidFill>
                  <a:schemeClr val="bg1"/>
                </a:solidFill>
              </a:rPr>
              <a:t>Caractérisitiques</a:t>
            </a:r>
            <a:r>
              <a:rPr lang="fr-FR" sz="2400" b="1" u="sng" dirty="0" smtClean="0">
                <a:solidFill>
                  <a:schemeClr val="bg1"/>
                </a:solidFill>
              </a:rPr>
              <a:t> d’un couple acide/base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043608" y="4725144"/>
            <a:ext cx="3043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</a:rPr>
              <a:t>2. Base forte ou faible 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043608" y="5127575"/>
            <a:ext cx="2933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</a:rPr>
              <a:t>3. Constante d’acidité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8" name="AutoShape 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11960" y="5229200"/>
            <a:ext cx="1512168" cy="360040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C2D69B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sz="1100" dirty="0" smtClean="0">
                <a:latin typeface="Calibri" pitchFamily="34" charset="0"/>
                <a:cs typeface="Arial" pitchFamily="34" charset="0"/>
              </a:rPr>
              <a:t>Exemple: l’aspirine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539552" y="5733256"/>
            <a:ext cx="363561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2400" b="1" u="sng" dirty="0" smtClean="0">
                <a:solidFill>
                  <a:schemeClr val="bg1"/>
                </a:solidFill>
              </a:rPr>
              <a:t>IV. Application à la biologie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20" grpId="0" animBg="1"/>
      <p:bldP spid="9" grpId="0"/>
      <p:bldP spid="10" grpId="0"/>
      <p:bldP spid="13" grpId="0" animBg="1"/>
      <p:bldP spid="14" grpId="0"/>
      <p:bldP spid="15" grpId="0" animBg="1"/>
      <p:bldP spid="22" grpId="0" animBg="1"/>
      <p:bldP spid="23" grpId="0"/>
      <p:bldP spid="17" grpId="0"/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7544" y="332656"/>
            <a:ext cx="835292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</a:pPr>
            <a:r>
              <a:rPr lang="fr-FR" sz="3200" b="1" dirty="0" smtClean="0">
                <a:solidFill>
                  <a:srgbClr val="FF0000"/>
                </a:solidFill>
              </a:rPr>
              <a:t>a. </a:t>
            </a:r>
            <a:r>
              <a:rPr lang="fr-FR" sz="3200" dirty="0" smtClean="0"/>
              <a:t>Le sang un pH = 7,39.</a:t>
            </a:r>
          </a:p>
          <a:p>
            <a:pPr marL="800100" lvl="1" indent="-342900">
              <a:lnSpc>
                <a:spcPct val="200000"/>
              </a:lnSpc>
              <a:buFont typeface="Arial" pitchFamily="34" charset="0"/>
              <a:buChar char="•"/>
            </a:pPr>
            <a:r>
              <a:rPr lang="fr-FR" sz="3200" dirty="0" smtClean="0"/>
              <a:t>Est-ce une solution acide ou basique?</a:t>
            </a:r>
          </a:p>
          <a:p>
            <a:pPr marL="800100" lvl="1" indent="-342900">
              <a:lnSpc>
                <a:spcPct val="200000"/>
              </a:lnSpc>
              <a:buFont typeface="Arial" pitchFamily="34" charset="0"/>
              <a:buChar char="•"/>
            </a:pPr>
            <a:r>
              <a:rPr lang="fr-FR" sz="3200" dirty="0" smtClean="0"/>
              <a:t>Calculer sa concentration en ions oxonium.</a:t>
            </a:r>
          </a:p>
          <a:p>
            <a:pPr marL="800100" lvl="1" indent="-342900">
              <a:lnSpc>
                <a:spcPct val="200000"/>
              </a:lnSpc>
              <a:buFont typeface="Arial" pitchFamily="34" charset="0"/>
              <a:buChar char="•"/>
            </a:pPr>
            <a:r>
              <a:rPr lang="fr-FR" sz="3200" dirty="0" smtClean="0"/>
              <a:t>Calculer sa concentration en ions hydroxyde.</a:t>
            </a:r>
          </a:p>
        </p:txBody>
      </p:sp>
      <p:sp>
        <p:nvSpPr>
          <p:cNvPr id="6" name="Ellipse 5"/>
          <p:cNvSpPr/>
          <p:nvPr/>
        </p:nvSpPr>
        <p:spPr>
          <a:xfrm>
            <a:off x="2627784" y="548680"/>
            <a:ext cx="2376264" cy="86409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987824" y="1700808"/>
            <a:ext cx="4752528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203848" y="2708920"/>
            <a:ext cx="5472608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AutoShape 1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6804248" y="6165304"/>
            <a:ext cx="1872000" cy="359346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C2D69B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suite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3848" y="3645024"/>
            <a:ext cx="5472608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51520" y="404664"/>
            <a:ext cx="87129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</a:pPr>
            <a:r>
              <a:rPr lang="fr-FR" sz="3200" b="1" dirty="0" smtClean="0">
                <a:solidFill>
                  <a:srgbClr val="FF0000"/>
                </a:solidFill>
              </a:rPr>
              <a:t>b. </a:t>
            </a:r>
            <a:r>
              <a:rPr lang="fr-FR" sz="3200" dirty="0" smtClean="0"/>
              <a:t>Dans l’estomac, la concentration en ions oxonium est voisine de [H</a:t>
            </a:r>
            <a:r>
              <a:rPr lang="fr-FR" sz="3200" baseline="-25000" dirty="0" smtClean="0"/>
              <a:t>3</a:t>
            </a:r>
            <a:r>
              <a:rPr lang="fr-FR" sz="3200" dirty="0" smtClean="0"/>
              <a:t>O</a:t>
            </a:r>
            <a:r>
              <a:rPr lang="fr-FR" sz="3200" baseline="30000" dirty="0" smtClean="0"/>
              <a:t>+</a:t>
            </a:r>
            <a:r>
              <a:rPr lang="fr-FR" sz="3200" dirty="0" smtClean="0"/>
              <a:t>] = 6,3</a:t>
            </a:r>
            <a:r>
              <a:rPr lang="fr-FR" sz="3200" dirty="0" smtClean="0">
                <a:sym typeface="Symbol"/>
              </a:rPr>
              <a:t></a:t>
            </a:r>
            <a:r>
              <a:rPr lang="fr-FR" sz="3200" dirty="0" smtClean="0"/>
              <a:t>10</a:t>
            </a:r>
            <a:r>
              <a:rPr lang="fr-FR" sz="3200" baseline="30000" dirty="0" smtClean="0"/>
              <a:t>-2</a:t>
            </a:r>
            <a:r>
              <a:rPr lang="fr-FR" sz="3200" dirty="0" smtClean="0"/>
              <a:t> </a:t>
            </a:r>
            <a:r>
              <a:rPr lang="fr-FR" sz="3200" dirty="0" err="1" smtClean="0"/>
              <a:t>mol.L</a:t>
            </a:r>
            <a:r>
              <a:rPr lang="fr-FR" sz="3200" baseline="30000" dirty="0" smtClean="0"/>
              <a:t>-1</a:t>
            </a:r>
            <a:r>
              <a:rPr lang="fr-FR" sz="3200" dirty="0" smtClean="0"/>
              <a:t>.</a:t>
            </a:r>
          </a:p>
          <a:p>
            <a:pPr marL="800100" lvl="1" indent="-342900">
              <a:lnSpc>
                <a:spcPct val="200000"/>
              </a:lnSpc>
              <a:buFont typeface="Arial" pitchFamily="34" charset="0"/>
              <a:buChar char="•"/>
            </a:pPr>
            <a:r>
              <a:rPr lang="fr-FR" sz="3200" dirty="0" smtClean="0"/>
              <a:t>Calculer le pH.</a:t>
            </a:r>
          </a:p>
          <a:p>
            <a:pPr marL="800100" lvl="1" indent="-342900">
              <a:lnSpc>
                <a:spcPct val="200000"/>
              </a:lnSpc>
              <a:buFont typeface="Arial" pitchFamily="34" charset="0"/>
              <a:buChar char="•"/>
            </a:pPr>
            <a:r>
              <a:rPr lang="fr-FR" sz="3200" dirty="0" smtClean="0"/>
              <a:t>Calculer la concentration en ions hydroxyde.</a:t>
            </a:r>
          </a:p>
          <a:p>
            <a:pPr marL="800100" lvl="1" indent="-342900">
              <a:lnSpc>
                <a:spcPct val="200000"/>
              </a:lnSpc>
              <a:buFont typeface="Arial" pitchFamily="34" charset="0"/>
              <a:buChar char="•"/>
            </a:pPr>
            <a:r>
              <a:rPr lang="fr-FR" sz="3200" dirty="0" smtClean="0"/>
              <a:t>Est-ce une solution acide ou basique?</a:t>
            </a:r>
          </a:p>
        </p:txBody>
      </p:sp>
      <p:sp>
        <p:nvSpPr>
          <p:cNvPr id="6" name="Ellipse 5"/>
          <p:cNvSpPr/>
          <p:nvPr/>
        </p:nvSpPr>
        <p:spPr>
          <a:xfrm>
            <a:off x="4283968" y="1556792"/>
            <a:ext cx="4464496" cy="100811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411760" y="2780928"/>
            <a:ext cx="1440160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843808" y="3717032"/>
            <a:ext cx="5616624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AutoShape 1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6804248" y="6165304"/>
            <a:ext cx="1872000" cy="359346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C2D69B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suite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43808" y="4653136"/>
            <a:ext cx="4824536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19064" y="332656"/>
            <a:ext cx="842493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</a:pPr>
            <a:r>
              <a:rPr lang="fr-FR" sz="3000" b="1" dirty="0" smtClean="0">
                <a:solidFill>
                  <a:srgbClr val="FF0000"/>
                </a:solidFill>
              </a:rPr>
              <a:t>c. </a:t>
            </a:r>
            <a:r>
              <a:rPr lang="fr-FR" sz="3200" dirty="0" smtClean="0"/>
              <a:t>Lors de la dégradation des protéines dans l’intestin, la concentration en ions hydroxyde est </a:t>
            </a:r>
            <a:r>
              <a:rPr lang="fr-FR" sz="3000" dirty="0" smtClean="0"/>
              <a:t>[HO</a:t>
            </a:r>
            <a:r>
              <a:rPr lang="fr-FR" sz="3000" baseline="30000" dirty="0" smtClean="0"/>
              <a:t>-</a:t>
            </a:r>
            <a:r>
              <a:rPr lang="fr-FR" sz="3000" dirty="0" smtClean="0"/>
              <a:t>] = 6</a:t>
            </a:r>
            <a:r>
              <a:rPr lang="fr-FR" sz="3000" dirty="0" smtClean="0">
                <a:sym typeface="Symbol"/>
              </a:rPr>
              <a:t></a:t>
            </a:r>
            <a:r>
              <a:rPr lang="fr-FR" sz="3000" dirty="0" smtClean="0"/>
              <a:t>10</a:t>
            </a:r>
            <a:r>
              <a:rPr lang="fr-FR" sz="3000" baseline="30000" dirty="0" smtClean="0"/>
              <a:t>-6</a:t>
            </a:r>
            <a:r>
              <a:rPr lang="fr-FR" sz="3000" dirty="0" smtClean="0"/>
              <a:t> </a:t>
            </a:r>
            <a:r>
              <a:rPr lang="fr-FR" sz="3000" dirty="0" err="1" smtClean="0"/>
              <a:t>mol.L</a:t>
            </a:r>
            <a:r>
              <a:rPr lang="fr-FR" sz="3000" baseline="30000" dirty="0" smtClean="0"/>
              <a:t>-1</a:t>
            </a:r>
            <a:r>
              <a:rPr lang="fr-FR" sz="3000" dirty="0" smtClean="0"/>
              <a:t>.</a:t>
            </a:r>
          </a:p>
          <a:p>
            <a:pPr marL="800100" lvl="1" indent="-342900">
              <a:lnSpc>
                <a:spcPct val="200000"/>
              </a:lnSpc>
              <a:buFont typeface="Arial" pitchFamily="34" charset="0"/>
              <a:buChar char="•"/>
            </a:pPr>
            <a:r>
              <a:rPr lang="fr-FR" sz="3000" dirty="0" smtClean="0"/>
              <a:t>Calculer sa concentration en ions oxonium.</a:t>
            </a:r>
          </a:p>
          <a:p>
            <a:pPr marL="800100" lvl="1" indent="-342900">
              <a:lnSpc>
                <a:spcPct val="200000"/>
              </a:lnSpc>
              <a:buFont typeface="Arial" pitchFamily="34" charset="0"/>
              <a:buChar char="•"/>
            </a:pPr>
            <a:r>
              <a:rPr lang="fr-FR" sz="3000" dirty="0" smtClean="0"/>
              <a:t>Calculer le pH.</a:t>
            </a:r>
          </a:p>
          <a:p>
            <a:pPr marL="800100" lvl="1" indent="-342900">
              <a:lnSpc>
                <a:spcPct val="200000"/>
              </a:lnSpc>
              <a:buFont typeface="Arial" pitchFamily="34" charset="0"/>
              <a:buChar char="•"/>
            </a:pPr>
            <a:r>
              <a:rPr lang="fr-FR" sz="3000" dirty="0" smtClean="0"/>
              <a:t>Est-ce une solution acide ou basique?</a:t>
            </a:r>
          </a:p>
        </p:txBody>
      </p:sp>
      <p:sp>
        <p:nvSpPr>
          <p:cNvPr id="6" name="Ellipse 5"/>
          <p:cNvSpPr/>
          <p:nvPr/>
        </p:nvSpPr>
        <p:spPr>
          <a:xfrm>
            <a:off x="1547664" y="2564904"/>
            <a:ext cx="3744416" cy="7920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275856" y="3645024"/>
            <a:ext cx="5040560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203848" y="4509120"/>
            <a:ext cx="720080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AutoShape 1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804248" y="6165304"/>
            <a:ext cx="1872000" cy="359346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C2D69B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Retour au plan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03848" y="5445224"/>
            <a:ext cx="4536504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467544" y="0"/>
          <a:ext cx="8424936" cy="6133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6011"/>
                <a:gridCol w="1818495"/>
                <a:gridCol w="2237506"/>
                <a:gridCol w="2462924"/>
              </a:tblGrid>
              <a:tr h="434123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Acide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Base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Couple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Demi-équation </a:t>
                      </a:r>
                      <a:endParaRPr lang="fr-FR" sz="2000" dirty="0"/>
                    </a:p>
                  </a:txBody>
                  <a:tcPr/>
                </a:tc>
              </a:tr>
              <a:tr h="434123">
                <a:tc>
                  <a:txBody>
                    <a:bodyPr/>
                    <a:lstStyle/>
                    <a:p>
                      <a:r>
                        <a:rPr lang="fr-FR" sz="2800" dirty="0" smtClean="0"/>
                        <a:t>CH</a:t>
                      </a:r>
                      <a:r>
                        <a:rPr lang="fr-FR" sz="2800" baseline="-25000" dirty="0" smtClean="0"/>
                        <a:t>3</a:t>
                      </a:r>
                      <a:r>
                        <a:rPr lang="fr-FR" sz="2800" dirty="0" smtClean="0"/>
                        <a:t>COOH</a:t>
                      </a:r>
                      <a:endParaRPr lang="fr-FR" sz="28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/>
                    </a:p>
                  </a:txBody>
                  <a:tcPr/>
                </a:tc>
              </a:tr>
              <a:tr h="434123">
                <a:tc>
                  <a:txBody>
                    <a:bodyPr/>
                    <a:lstStyle/>
                    <a:p>
                      <a:endParaRPr lang="fr-F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 smtClean="0"/>
                        <a:t>HCOO</a:t>
                      </a:r>
                      <a:r>
                        <a:rPr lang="fr-FR" sz="2800" baseline="30000" dirty="0" smtClean="0"/>
                        <a:t>-</a:t>
                      </a:r>
                      <a:endParaRPr lang="fr-FR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</a:tr>
              <a:tr h="434123">
                <a:tc>
                  <a:txBody>
                    <a:bodyPr/>
                    <a:lstStyle/>
                    <a:p>
                      <a:r>
                        <a:rPr lang="fr-FR" sz="2800" dirty="0" smtClean="0"/>
                        <a:t>H</a:t>
                      </a:r>
                      <a:r>
                        <a:rPr lang="fr-FR" sz="2800" baseline="-25000" dirty="0" smtClean="0"/>
                        <a:t>2</a:t>
                      </a:r>
                      <a:r>
                        <a:rPr lang="fr-FR" sz="2800" dirty="0" smtClean="0"/>
                        <a:t>O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/>
                    </a:p>
                  </a:txBody>
                  <a:tcPr/>
                </a:tc>
              </a:tr>
              <a:tr h="434123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smtClean="0"/>
                        <a:t>H</a:t>
                      </a:r>
                      <a:r>
                        <a:rPr lang="fr-FR" sz="2800" baseline="-25000" dirty="0" smtClean="0"/>
                        <a:t>3</a:t>
                      </a:r>
                      <a:r>
                        <a:rPr lang="fr-FR" sz="2800" dirty="0" smtClean="0"/>
                        <a:t>O</a:t>
                      </a:r>
                      <a:r>
                        <a:rPr lang="fr-FR" sz="2800" baseline="30000" dirty="0" smtClean="0"/>
                        <a:t>+ </a:t>
                      </a:r>
                      <a:r>
                        <a:rPr lang="fr-FR" sz="2800" dirty="0" smtClean="0"/>
                        <a:t>= H</a:t>
                      </a:r>
                      <a:r>
                        <a:rPr lang="fr-FR" sz="2800" baseline="-25000" dirty="0" smtClean="0"/>
                        <a:t>2</a:t>
                      </a:r>
                      <a:r>
                        <a:rPr lang="fr-FR" sz="2800" dirty="0" smtClean="0"/>
                        <a:t>O+H</a:t>
                      </a:r>
                      <a:r>
                        <a:rPr lang="fr-FR" sz="2800" baseline="30000" dirty="0" smtClean="0"/>
                        <a:t>+</a:t>
                      </a:r>
                      <a:endParaRPr lang="fr-FR" sz="2800" baseline="30000" dirty="0"/>
                    </a:p>
                  </a:txBody>
                  <a:tcPr/>
                </a:tc>
              </a:tr>
              <a:tr h="434123">
                <a:tc>
                  <a:txBody>
                    <a:bodyPr/>
                    <a:lstStyle/>
                    <a:p>
                      <a:endParaRPr lang="fr-F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CO</a:t>
                      </a:r>
                      <a:r>
                        <a:rPr lang="fr-FR" sz="2400" baseline="-25000" dirty="0" smtClean="0"/>
                        <a:t>2</a:t>
                      </a:r>
                      <a:r>
                        <a:rPr lang="fr-FR" sz="2400" dirty="0" smtClean="0"/>
                        <a:t>,H</a:t>
                      </a:r>
                      <a:r>
                        <a:rPr lang="fr-FR" sz="2400" baseline="-25000" dirty="0" smtClean="0"/>
                        <a:t>2</a:t>
                      </a:r>
                      <a:r>
                        <a:rPr lang="fr-FR" sz="2400" dirty="0" smtClean="0"/>
                        <a:t>O/HCO</a:t>
                      </a:r>
                      <a:r>
                        <a:rPr lang="fr-FR" sz="2400" baseline="-25000" dirty="0" smtClean="0"/>
                        <a:t>3</a:t>
                      </a:r>
                      <a:r>
                        <a:rPr lang="fr-FR" sz="2400" baseline="30000" dirty="0" smtClean="0"/>
                        <a:t>-</a:t>
                      </a:r>
                      <a:endParaRPr lang="fr-FR" sz="2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</a:tr>
              <a:tr h="434123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smtClean="0"/>
                        <a:t>NH</a:t>
                      </a:r>
                      <a:r>
                        <a:rPr lang="fr-FR" sz="2800" baseline="-25000" dirty="0" smtClean="0"/>
                        <a:t>3</a:t>
                      </a:r>
                      <a:r>
                        <a:rPr lang="fr-FR" sz="2800" dirty="0" smtClean="0"/>
                        <a:t>+H</a:t>
                      </a:r>
                      <a:r>
                        <a:rPr lang="fr-FR" sz="2800" baseline="30000" dirty="0" smtClean="0"/>
                        <a:t>+ </a:t>
                      </a:r>
                      <a:r>
                        <a:rPr lang="fr-FR" sz="2800" dirty="0" smtClean="0"/>
                        <a:t>= NH</a:t>
                      </a:r>
                      <a:r>
                        <a:rPr lang="fr-FR" sz="2800" baseline="-25000" dirty="0" smtClean="0"/>
                        <a:t>4</a:t>
                      </a:r>
                      <a:r>
                        <a:rPr lang="fr-FR" sz="2800" baseline="30000" dirty="0" smtClean="0"/>
                        <a:t>+</a:t>
                      </a:r>
                      <a:endParaRPr lang="fr-FR" sz="2800" baseline="30000" dirty="0"/>
                    </a:p>
                  </a:txBody>
                  <a:tcPr/>
                </a:tc>
              </a:tr>
              <a:tr h="434123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smtClean="0"/>
                        <a:t>CO</a:t>
                      </a:r>
                      <a:r>
                        <a:rPr lang="fr-FR" sz="2800" baseline="-25000" dirty="0" smtClean="0"/>
                        <a:t>3</a:t>
                      </a:r>
                      <a:r>
                        <a:rPr lang="fr-FR" sz="2800" baseline="30000" dirty="0" smtClean="0"/>
                        <a:t>2-</a:t>
                      </a:r>
                      <a:endParaRPr lang="fr-FR" sz="28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</a:tr>
              <a:tr h="434123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smtClean="0"/>
                        <a:t>C</a:t>
                      </a:r>
                      <a:r>
                        <a:rPr lang="fr-FR" sz="2800" baseline="-25000" dirty="0" smtClean="0"/>
                        <a:t>6</a:t>
                      </a:r>
                      <a:r>
                        <a:rPr lang="fr-FR" sz="2800" dirty="0" smtClean="0"/>
                        <a:t>H</a:t>
                      </a:r>
                      <a:r>
                        <a:rPr lang="fr-FR" sz="2800" baseline="-25000" dirty="0" smtClean="0"/>
                        <a:t>5</a:t>
                      </a:r>
                      <a:r>
                        <a:rPr lang="fr-FR" sz="2800" dirty="0" smtClean="0"/>
                        <a:t>COO</a:t>
                      </a:r>
                      <a:r>
                        <a:rPr lang="fr-FR" sz="2800" baseline="30000" dirty="0" smtClean="0"/>
                        <a:t>-</a:t>
                      </a:r>
                      <a:endParaRPr lang="fr-FR" sz="28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</a:tr>
              <a:tr h="434123">
                <a:tc>
                  <a:txBody>
                    <a:bodyPr/>
                    <a:lstStyle/>
                    <a:p>
                      <a:r>
                        <a:rPr lang="fr-FR" sz="2800" dirty="0" smtClean="0"/>
                        <a:t>RCOOH</a:t>
                      </a:r>
                      <a:endParaRPr lang="fr-FR" sz="28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</a:tr>
              <a:tr h="434123">
                <a:tc>
                  <a:txBody>
                    <a:bodyPr/>
                    <a:lstStyle/>
                    <a:p>
                      <a:endParaRPr lang="fr-FR" sz="28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 smtClean="0"/>
                        <a:t>ClO</a:t>
                      </a:r>
                      <a:r>
                        <a:rPr lang="fr-FR" sz="2800" baseline="30000" dirty="0" smtClean="0"/>
                        <a:t>-</a:t>
                      </a:r>
                      <a:endParaRPr lang="fr-FR" sz="28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</a:tr>
              <a:tr h="434123">
                <a:tc>
                  <a:txBody>
                    <a:bodyPr/>
                    <a:lstStyle/>
                    <a:p>
                      <a:r>
                        <a:rPr lang="fr-FR" sz="2800" dirty="0" smtClean="0"/>
                        <a:t>HCN</a:t>
                      </a:r>
                      <a:endParaRPr lang="fr-FR" sz="28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AutoShape 1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804248" y="6165304"/>
            <a:ext cx="1872000" cy="359346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C2D69B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Retour au plan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9512" y="2996952"/>
            <a:ext cx="8784976" cy="57606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4581128"/>
            <a:ext cx="8784976" cy="57606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1412776"/>
            <a:ext cx="8784976" cy="57606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9512" y="1988840"/>
            <a:ext cx="8784976" cy="57606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0" animBg="1"/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764704"/>
            <a:ext cx="882047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a. 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Une solution d’acide méthanoïque  de concentration en soluté apporté C = 1,0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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10</a:t>
            </a:r>
            <a:r>
              <a:rPr kumimoji="0" lang="fr-FR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-2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mol.L</a:t>
            </a:r>
            <a:r>
              <a:rPr kumimoji="0" lang="fr-FR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-1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possède un pH égal à 2,9.</a:t>
            </a:r>
          </a:p>
          <a:p>
            <a:pPr lv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Calculer la concentration en ions oxonium.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  <a:sym typeface="Symbol" pitchFamily="18" charset="2"/>
            </a:endParaRP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L’acide méthanoïque est-il un acide fort ou faible?</a:t>
            </a:r>
          </a:p>
        </p:txBody>
      </p:sp>
      <p:sp>
        <p:nvSpPr>
          <p:cNvPr id="3" name="AutoShape 1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6804248" y="6165304"/>
            <a:ext cx="1872000" cy="359346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C2D69B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suite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5724128" y="1556792"/>
            <a:ext cx="3419872" cy="86409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2195736" y="2348880"/>
            <a:ext cx="2952328" cy="7200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771800" y="3212976"/>
            <a:ext cx="5328592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796136" y="3933056"/>
            <a:ext cx="2376264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55576" y="4653136"/>
            <a:ext cx="1512168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404664"/>
            <a:ext cx="864096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b="1" dirty="0" smtClean="0">
                <a:solidFill>
                  <a:srgbClr val="FF0000"/>
                </a:solidFill>
              </a:rPr>
              <a:t>b. </a:t>
            </a:r>
            <a:r>
              <a:rPr lang="fr-FR" sz="3200" dirty="0" smtClean="0"/>
              <a:t>Une solution de </a:t>
            </a:r>
            <a:r>
              <a:rPr lang="fr-FR" sz="3200" dirty="0" err="1" smtClean="0"/>
              <a:t>méthylamine</a:t>
            </a:r>
            <a:r>
              <a:rPr lang="fr-FR" sz="3200" dirty="0" smtClean="0"/>
              <a:t>  de concentration en soluté apporté C = 1,0</a:t>
            </a:r>
            <a:r>
              <a:rPr lang="fr-FR" sz="3200" dirty="0" smtClean="0">
                <a:sym typeface="Symbol"/>
              </a:rPr>
              <a:t></a:t>
            </a:r>
            <a:r>
              <a:rPr lang="fr-FR" sz="3200" dirty="0" smtClean="0"/>
              <a:t>10</a:t>
            </a:r>
            <a:r>
              <a:rPr lang="fr-FR" sz="3200" baseline="30000" dirty="0" smtClean="0"/>
              <a:t>-2</a:t>
            </a:r>
            <a:r>
              <a:rPr lang="fr-FR" sz="3200" dirty="0" smtClean="0"/>
              <a:t>mol.L</a:t>
            </a:r>
            <a:r>
              <a:rPr lang="fr-FR" sz="3200" baseline="30000" dirty="0" smtClean="0"/>
              <a:t>-1</a:t>
            </a:r>
            <a:r>
              <a:rPr lang="fr-FR" sz="3200" dirty="0" smtClean="0"/>
              <a:t> possède un pH égal à 11,3.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fr-FR" sz="3200" dirty="0" smtClean="0"/>
              <a:t>Calculer la concentration en ions hydroxyde.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fr-FR" sz="3200" dirty="0" smtClean="0"/>
              <a:t>La </a:t>
            </a:r>
            <a:r>
              <a:rPr lang="fr-FR" sz="3200" dirty="0" err="1" smtClean="0"/>
              <a:t>méthylamine</a:t>
            </a:r>
            <a:r>
              <a:rPr lang="fr-FR" sz="3200" dirty="0" smtClean="0"/>
              <a:t> est-elle une base forte ou faible ?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Symbol" pitchFamily="18" charset="2"/>
              </a:rPr>
              <a:t> 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3240360" y="1196752"/>
            <a:ext cx="3419872" cy="86409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107504" y="2060848"/>
            <a:ext cx="2952328" cy="7200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2699792" y="2852936"/>
            <a:ext cx="5544616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580112" y="3573016"/>
            <a:ext cx="2520280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83568" y="4293096"/>
            <a:ext cx="1512168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1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804248" y="6165304"/>
            <a:ext cx="1872000" cy="359346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C2D69B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Retour au plan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492896"/>
            <a:ext cx="3005936" cy="38099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" y="-48399"/>
            <a:ext cx="7802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300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51520" y="173832"/>
            <a:ext cx="8712968" cy="3323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L'</a:t>
            </a:r>
            <a:r>
              <a:rPr kumimoji="0" lang="fr-FR" sz="3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acide acétylsalicylique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plus connu sous le nom d'</a:t>
            </a:r>
            <a:r>
              <a:rPr kumimoji="0" lang="fr-FR" sz="3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aspirine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est la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3" tooltip="Substance active (médicament)"/>
              </a:rPr>
              <a:t>substance active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de nombreux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4" tooltip="Médicament"/>
              </a:rPr>
              <a:t>médicaments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aux propriétés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5" tooltip="Analgésique"/>
              </a:rPr>
              <a:t>analgésiques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6" tooltip="Antipyrétique"/>
              </a:rPr>
              <a:t>antipyrétiques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et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7" tooltip="Anti-inflammatoire"/>
              </a:rPr>
              <a:t>anti-inflammatoires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fr-FR" sz="3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30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Entourer le groupe fonctionnel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responsable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de l’acidité de la molécule.</a:t>
            </a:r>
            <a:endParaRPr kumimoji="0" lang="fr-FR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560" y="2492896"/>
            <a:ext cx="4896544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AutoShape 1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6876256" y="6309320"/>
            <a:ext cx="1872000" cy="359346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C2D69B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suite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" y="-48399"/>
            <a:ext cx="7802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300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23528" y="548680"/>
            <a:ext cx="8424936" cy="278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Pour simplifier, on notera RCOOH la molécule d’acide acétylsalicylique. </a:t>
            </a:r>
            <a:endParaRPr kumimoji="0" lang="fr-FR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3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a.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Ecrire la demi-équation associée, </a:t>
            </a:r>
            <a:endParaRPr lang="fr-FR" sz="3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3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b.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puis le couple acide/base.</a:t>
            </a:r>
            <a:endParaRPr kumimoji="0" lang="fr-FR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AutoShape 1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6876256" y="6309320"/>
            <a:ext cx="1872000" cy="359346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C2D69B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suite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4572000" y="620688"/>
            <a:ext cx="1512168" cy="64807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483768" y="2060848"/>
            <a:ext cx="2376264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267744" y="2780928"/>
            <a:ext cx="2952328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" y="-48399"/>
            <a:ext cx="7802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300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04664"/>
            <a:ext cx="8964488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3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 constante d’acidité de ce couple est K</a:t>
            </a:r>
            <a:r>
              <a:rPr kumimoji="0" lang="fr-FR" sz="3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=3,16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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10</a:t>
            </a:r>
            <a:r>
              <a:rPr kumimoji="0" lang="fr-FR" sz="3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-4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. Calculer son </a:t>
            </a:r>
            <a:r>
              <a:rPr kumimoji="0" lang="fr-FR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pK</a:t>
            </a:r>
            <a:r>
              <a:rPr kumimoji="0" lang="fr-FR" sz="30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A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.</a:t>
            </a:r>
            <a:endParaRPr kumimoji="0" lang="fr-FR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30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4.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Tracer le diagramme de prédominance de l’acide acétylsalicylique.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0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5.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Sous quelle forme se trouve l’aspirine dans un verre d’eau 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fr-FR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0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6. </a:t>
            </a:r>
            <a:r>
              <a:rPr kumimoji="0" lang="fr-FR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Sous quelle forme se trouve l’aspirine dans l’estomac, sachant que le pH de l’estomac est environ égal à 2.</a:t>
            </a:r>
          </a:p>
        </p:txBody>
      </p:sp>
      <p:sp>
        <p:nvSpPr>
          <p:cNvPr id="6" name="Ellipse 5"/>
          <p:cNvSpPr/>
          <p:nvPr/>
        </p:nvSpPr>
        <p:spPr>
          <a:xfrm>
            <a:off x="6372200" y="332656"/>
            <a:ext cx="2520280" cy="7920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979712" y="980728"/>
            <a:ext cx="792088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763688" y="1844824"/>
            <a:ext cx="4752528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95536" y="3140968"/>
            <a:ext cx="2880320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95536" y="4581128"/>
            <a:ext cx="2880320" cy="50405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7380312" y="5085184"/>
            <a:ext cx="792088" cy="50405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2195736" y="5013176"/>
            <a:ext cx="792088" cy="57606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AutoShape 1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804248" y="6165304"/>
            <a:ext cx="1872000" cy="359346"/>
          </a:xfrm>
          <a:prstGeom prst="flowChartAlternateProcess">
            <a:avLst/>
          </a:prstGeom>
          <a:solidFill>
            <a:srgbClr val="FFFFFF"/>
          </a:solidFill>
          <a:ln w="9525">
            <a:solidFill>
              <a:srgbClr val="C2D69B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Retour au plan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407</Words>
  <Application>Microsoft Office PowerPoint</Application>
  <PresentationFormat>Affichage à l'écran (4:3)</PresentationFormat>
  <Paragraphs>72</Paragraphs>
  <Slides>10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Anne-Sophie</dc:creator>
  <cp:lastModifiedBy>Anne-Sophie</cp:lastModifiedBy>
  <cp:revision>39</cp:revision>
  <dcterms:created xsi:type="dcterms:W3CDTF">2011-07-01T08:31:48Z</dcterms:created>
  <dcterms:modified xsi:type="dcterms:W3CDTF">2011-09-04T09:07:15Z</dcterms:modified>
</cp:coreProperties>
</file>